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8" r:id="rId3"/>
    <p:sldId id="275" r:id="rId4"/>
    <p:sldId id="302" r:id="rId5"/>
    <p:sldId id="332" r:id="rId6"/>
    <p:sldId id="304" r:id="rId7"/>
    <p:sldId id="305" r:id="rId8"/>
    <p:sldId id="299" r:id="rId9"/>
    <p:sldId id="361" r:id="rId10"/>
    <p:sldId id="283" r:id="rId11"/>
    <p:sldId id="280" r:id="rId12"/>
    <p:sldId id="286" r:id="rId13"/>
    <p:sldId id="287" r:id="rId14"/>
    <p:sldId id="306" r:id="rId15"/>
    <p:sldId id="265" r:id="rId16"/>
    <p:sldId id="288" r:id="rId17"/>
    <p:sldId id="298" r:id="rId18"/>
    <p:sldId id="307" r:id="rId19"/>
    <p:sldId id="289" r:id="rId20"/>
    <p:sldId id="290" r:id="rId21"/>
    <p:sldId id="291" r:id="rId22"/>
    <p:sldId id="292" r:id="rId23"/>
    <p:sldId id="293" r:id="rId24"/>
    <p:sldId id="296" r:id="rId25"/>
    <p:sldId id="297" r:id="rId26"/>
    <p:sldId id="300" r:id="rId27"/>
    <p:sldId id="301" r:id="rId28"/>
    <p:sldId id="295" r:id="rId29"/>
    <p:sldId id="294" r:id="rId30"/>
    <p:sldId id="362" r:id="rId31"/>
    <p:sldId id="303" r:id="rId32"/>
    <p:sldId id="308" r:id="rId33"/>
    <p:sldId id="309" r:id="rId34"/>
    <p:sldId id="310" r:id="rId35"/>
    <p:sldId id="311" r:id="rId36"/>
  </p:sldIdLst>
  <p:sldSz cx="24384000" cy="13716000"/>
  <p:notesSz cx="51435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mbria Math" panose="02040503050406030204" pitchFamily="18" charset="0"/>
      <p:regular r:id="rId43"/>
    </p:embeddedFont>
    <p:embeddedFont>
      <p:font typeface="微软雅黑" panose="020B0503020204020204" pitchFamily="34" charset="-122"/>
      <p:regular r:id="rId44"/>
      <p:bold r:id="rId45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79" autoAdjust="0"/>
    <p:restoredTop sz="94613"/>
  </p:normalViewPr>
  <p:slideViewPr>
    <p:cSldViewPr snapToGrid="0" snapToObjects="1">
      <p:cViewPr varScale="1">
        <p:scale>
          <a:sx n="34" d="100"/>
          <a:sy n="34" d="100"/>
        </p:scale>
        <p:origin x="90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9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291346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900"/>
            </a:lvl1pPr>
          </a:lstStyle>
          <a:p>
            <a:fld id="{0F9B84EA-7D68-4D60-9CB1-D50884785D1C}" type="datetimeFigureOut">
              <a:rPr lang="zh-CN" altLang="en-US" smtClean="0"/>
              <a:t>2019/11/20 Wednesday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291346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291346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2019/11/20 Wednesday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291346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5430" y="145415"/>
            <a:ext cx="2971800" cy="2514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2" name="image 100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43600" y="0"/>
            <a:ext cx="18440400" cy="13716000"/>
          </a:xfrm>
          <a:prstGeom prst="rect">
            <a:avLst/>
          </a:prstGeom>
        </p:spPr>
      </p:pic>
      <p:sp>
        <p:nvSpPr>
          <p:cNvPr id="10003" name="Object 10003"/>
          <p:cNvSpPr txBox="1"/>
          <p:nvPr/>
        </p:nvSpPr>
        <p:spPr>
          <a:xfrm>
            <a:off x="209550" y="6404736"/>
            <a:ext cx="11468099" cy="15240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 defTabSz="1828165">
              <a:defRPr lang="en-US" sz="3600" b="0" i="0" u="none" strike="noStrike" kern="1" spc="0" baseline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pPr>
            <a:r>
              <a:rPr lang="en-US" altLang="zh-CN" sz="9600" b="1" spc="101" dirty="0">
                <a:latin typeface="微软雅黑" panose="020B0503020204020204" pitchFamily="34" charset="-122"/>
                <a:ea typeface="微软雅黑" panose="020B0503020204020204" pitchFamily="34" charset="-122"/>
                <a:cs typeface="Montserrat Semi Bold" charset="0"/>
              </a:rPr>
              <a:t>2019</a:t>
            </a:r>
            <a:r>
              <a:rPr lang="zh-CN" altLang="en-US" sz="9600" b="1" spc="101" dirty="0">
                <a:latin typeface="微软雅黑" panose="020B0503020204020204" pitchFamily="34" charset="-122"/>
                <a:ea typeface="微软雅黑" panose="020B0503020204020204" pitchFamily="34" charset="-122"/>
                <a:cs typeface="Montserrat Semi Bold" charset="0"/>
              </a:rPr>
              <a:t>线性代数</a:t>
            </a:r>
            <a:endParaRPr lang="en-US" altLang="zh-CN" sz="9600" b="1" spc="101" dirty="0">
              <a:latin typeface="微软雅黑" panose="020B0503020204020204" pitchFamily="34" charset="-122"/>
              <a:ea typeface="微软雅黑" panose="020B0503020204020204" pitchFamily="34" charset="-122"/>
              <a:cs typeface="Montserrat Semi Bold" charset="0"/>
            </a:endParaRPr>
          </a:p>
          <a:p>
            <a:pPr algn="ctr" defTabSz="1828165">
              <a:defRPr lang="en-US" sz="3600" b="0" i="0" u="none" strike="noStrike" kern="1" spc="0" baseline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pPr>
            <a:r>
              <a:rPr lang="zh-CN" altLang="en-US" sz="9600" b="1" spc="101" dirty="0">
                <a:latin typeface="微软雅黑" panose="020B0503020204020204" pitchFamily="34" charset="-122"/>
                <a:ea typeface="微软雅黑" panose="020B0503020204020204" pitchFamily="34" charset="-122"/>
                <a:cs typeface="Montserrat Semi Bold" charset="0"/>
              </a:rPr>
              <a:t>期中习题课</a:t>
            </a:r>
            <a:endParaRPr lang="en-US" altLang="zh-CN" sz="9600" b="1" spc="101" dirty="0">
              <a:latin typeface="微软雅黑" panose="020B0503020204020204" pitchFamily="34" charset="-122"/>
              <a:ea typeface="微软雅黑" panose="020B0503020204020204" pitchFamily="34" charset="-122"/>
              <a:cs typeface="Montserrat Semi Bold" charset="0"/>
            </a:endParaRPr>
          </a:p>
        </p:txBody>
      </p:sp>
      <p:sp>
        <p:nvSpPr>
          <p:cNvPr id="10004" name="Object 10004"/>
          <p:cNvSpPr txBox="1"/>
          <p:nvPr/>
        </p:nvSpPr>
        <p:spPr>
          <a:xfrm>
            <a:off x="1282700" y="5352408"/>
            <a:ext cx="6197600" cy="23241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endParaRPr lang="en-US" dirty="0"/>
          </a:p>
        </p:txBody>
      </p:sp>
      <p:sp>
        <p:nvSpPr>
          <p:cNvPr id="10005" name="Object 10005"/>
          <p:cNvSpPr txBox="1"/>
          <p:nvPr/>
        </p:nvSpPr>
        <p:spPr>
          <a:xfrm>
            <a:off x="1168400" y="10339069"/>
            <a:ext cx="3822700" cy="1908642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06" name="Object 10006"/>
          <p:cNvSpPr txBox="1"/>
          <p:nvPr/>
        </p:nvSpPr>
        <p:spPr>
          <a:xfrm>
            <a:off x="1168400" y="9776627"/>
            <a:ext cx="8100291" cy="1908642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1087755">
              <a:lnSpc>
                <a:spcPct val="150000"/>
              </a:lnSpc>
              <a:spcBef>
                <a:spcPts val="885"/>
              </a:spcBef>
              <a:defRPr lang="en-US" sz="2400" b="0" i="0" u="none" strike="noStrike" kern="1" spc="0" baseline="0">
                <a:solidFill>
                  <a:schemeClr val="tx2"/>
                </a:solidFill>
                <a:effectLst/>
                <a:latin typeface="Open Sans Light" charset="0"/>
                <a:ea typeface="Open Sans Light" charset="0"/>
                <a:cs typeface="Open Sans Light" charset="0"/>
              </a:defRPr>
            </a:pPr>
            <a:r>
              <a:rPr lang="en-US" altLang="zh-CN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 Hairline" charset="0"/>
              </a:rPr>
              <a:t>2019.11.19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206499" y="11878379"/>
            <a:ext cx="5280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500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86275" y="2794426"/>
            <a:ext cx="19926300" cy="10921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228975" y="542925"/>
                <a:ext cx="17926050" cy="115936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</a:t>
                </a:r>
                <a:r>
                  <a:rPr lang="zh-CN" altLang="en-US" sz="4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关于代数余子式</a:t>
                </a:r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4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</a:t>
                </a:r>
                <a:r>
                  <a:rPr lang="en-US" altLang="zh-CN" sz="4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D=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40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eqArr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3 1 </m:t>
                            </m:r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1 2</m:t>
                            </m:r>
                          </m:e>
                          <m:e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5 1 3 </m:t>
                            </m:r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4</m:t>
                            </m:r>
                          </m:e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2 0 1 </m:t>
                            </m:r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e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1 </m:t>
                            </m:r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5 3 </m:t>
                            </m:r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sz="4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4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r>
                  <a:rPr lang="zh-CN" altLang="en-US" sz="4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的（</a:t>
                </a:r>
                <a:r>
                  <a:rPr lang="en-US" altLang="zh-CN" sz="40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zh-CN" altLang="en-US" sz="4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4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</a:t>
                </a:r>
                <a:r>
                  <a:rPr lang="zh-CN" altLang="en-US" sz="4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）元的代数余子式记作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4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4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ij</m:t>
                        </m:r>
                      </m:sub>
                    </m:sSub>
                    <m:r>
                      <a:rPr lang="zh-CN" altLang="en-US" sz="4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</m:oMath>
                </a14:m>
                <a:r>
                  <a:rPr lang="zh-CN" altLang="en-US" sz="4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求：</a:t>
                </a:r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4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A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31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3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32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−2</m:t>
                      </m:r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33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+2</m:t>
                      </m:r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34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;</m:t>
                      </m:r>
                    </m:oMath>
                  </m:oMathPara>
                </a14:m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975" y="542925"/>
                <a:ext cx="17926050" cy="11593623"/>
              </a:xfrm>
              <a:prstGeom prst="rect">
                <a:avLst/>
              </a:prstGeom>
              <a:blipFill rotWithShape="1">
                <a:blip r:embed="rId3"/>
                <a:stretch>
                  <a:fillRect l="-1224" t="-9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574" y="6858000"/>
            <a:ext cx="19941654" cy="446362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620498" y="9089813"/>
            <a:ext cx="6848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B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749C8D1-0E06-492E-BC62-1FED51AB0ADB}"/>
              </a:ext>
            </a:extLst>
          </p:cNvPr>
          <p:cNvSpPr/>
          <p:nvPr/>
        </p:nvSpPr>
        <p:spPr>
          <a:xfrm>
            <a:off x="11714944" y="6396335"/>
            <a:ext cx="9541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24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02" name="image 600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395700" y="0"/>
            <a:ext cx="7988300" cy="13716000"/>
          </a:xfrm>
          <a:prstGeom prst="rect">
            <a:avLst/>
          </a:prstGeom>
        </p:spPr>
      </p:pic>
      <p:pic>
        <p:nvPicPr>
          <p:cNvPr id="60003" name="image 600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3810000"/>
            <a:ext cx="3073400" cy="6159500"/>
          </a:xfrm>
          <a:prstGeom prst="rect">
            <a:avLst/>
          </a:prstGeom>
        </p:spPr>
      </p:pic>
      <p:sp>
        <p:nvSpPr>
          <p:cNvPr id="60004" name="Object 60004"/>
          <p:cNvSpPr txBox="1"/>
          <p:nvPr/>
        </p:nvSpPr>
        <p:spPr>
          <a:xfrm>
            <a:off x="6451598" y="5527039"/>
            <a:ext cx="9513486" cy="1092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r>
              <a:rPr lang="zh-CN" altLang="en-US" sz="72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第二章</a:t>
            </a:r>
            <a:r>
              <a:rPr lang="en-US" altLang="zh-CN" sz="72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72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矩阵及其运算</a:t>
            </a:r>
            <a:endParaRPr lang="en-US" altLang="zh-CN" sz="72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005" name="Object 60005"/>
          <p:cNvSpPr txBox="1"/>
          <p:nvPr/>
        </p:nvSpPr>
        <p:spPr>
          <a:xfrm>
            <a:off x="21045084" y="6612635"/>
            <a:ext cx="2908300" cy="8001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5280" b="0" i="0" dirty="0">
                <a:solidFill>
                  <a:srgbClr val="252525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PRAT2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006" name="Object 60006"/>
          <p:cNvSpPr txBox="1"/>
          <p:nvPr/>
        </p:nvSpPr>
        <p:spPr>
          <a:xfrm>
            <a:off x="3037856" y="4858550"/>
            <a:ext cx="4800600" cy="3098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2000"/>
              </a:lnSpc>
            </a:pPr>
            <a:r>
              <a:rPr lang="en-US" sz="20000" b="0" i="0" dirty="0">
                <a:solidFill>
                  <a:srgbClr val="252525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500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86275" y="2794426"/>
            <a:ext cx="19926300" cy="10921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228975" y="542925"/>
                <a:ext cx="17926050" cy="25640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</a:t>
                </a:r>
                <a:r>
                  <a:rPr lang="zh-CN" altLang="en-US" sz="4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关于</a:t>
                </a:r>
                <a:r>
                  <a:rPr lang="en-US" altLang="zh-CN" sz="4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4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en-US" altLang="zh-CN" sz="4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sz="4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次方问题：</a:t>
                </a:r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</a:t>
                </a:r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60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6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eqArrPr>
                          <m:e>
                            <m:r>
                              <a:rPr lang="en-US" altLang="zh-CN" sz="6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0 </m:t>
                            </m:r>
                            <m:r>
                              <a:rPr lang="en-US" altLang="zh-CN" sz="6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6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e>
                          <m:e>
                            <m:r>
                              <a:rPr lang="en-US" altLang="zh-CN" sz="6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1 0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60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6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P</m:t>
                        </m:r>
                      </m:e>
                      <m:sup>
                        <m:r>
                          <a:rPr lang="en-US" altLang="zh-CN" sz="6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6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AP</a:t>
                </a:r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60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6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</m:t>
                        </m:r>
                      </m:e>
                      <m:sup>
                        <m:r>
                          <a:rPr lang="en-US" altLang="zh-CN" sz="6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2010</m:t>
                        </m:r>
                      </m:sup>
                    </m:sSup>
                  </m:oMath>
                </a14:m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-2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60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6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p>
                        <m:r>
                          <a:rPr lang="en-US" altLang="zh-CN" sz="6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endPara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endPara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zh-CN" altLang="en-US" sz="60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设</m:t>
                    </m:r>
                  </m:oMath>
                </a14:m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60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6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eqArrPr>
                          <m:e>
                            <m:r>
                              <a:rPr lang="en-US" altLang="zh-CN" sz="6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3 1</m:t>
                            </m:r>
                          </m:e>
                          <m:e>
                            <m:r>
                              <a:rPr lang="en-US" altLang="zh-CN" sz="6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1 </m:t>
                            </m:r>
                            <m:r>
                              <a:rPr lang="en-US" altLang="zh-CN" sz="6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6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3</m:t>
                            </m:r>
                          </m:e>
                        </m:eqArr>
                      </m:e>
                    </m:d>
                    <m:r>
                      <a:rPr lang="zh-CN" altLang="en-US" sz="6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</m:oMath>
                </a14:m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60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60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p>
                        <m:r>
                          <a:rPr lang="en-US" altLang="zh-CN" sz="60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50</m:t>
                        </m:r>
                      </m:sup>
                    </m:sSup>
                    <m:r>
                      <a:rPr lang="zh-CN" altLang="en-US" sz="60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和</m:t>
                    </m:r>
                    <m:sSup>
                      <m:sSupPr>
                        <m:ctrlPr>
                          <a:rPr lang="en-US" altLang="zh-CN" sz="60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60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p>
                        <m:r>
                          <a:rPr lang="en-US" altLang="zh-CN" sz="60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51</m:t>
                        </m:r>
                      </m:sup>
                    </m:sSup>
                  </m:oMath>
                </a14:m>
                <a:endPara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endPara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143000" indent="-1143000" algn="ctr">
                  <a:buFont typeface="+mj-ea"/>
                  <a:buAutoNum type="circleNumDbPlain"/>
                </a:pPr>
                <a:endPara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60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6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P</m:t>
                        </m:r>
                      </m:e>
                      <m:sup>
                        <m:r>
                          <a:rPr lang="en-US" altLang="zh-CN" sz="6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6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sz="6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AP</m:t>
                    </m:r>
                  </m:oMath>
                </a14:m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CN" sz="6000" dirty="0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，其中</a:t>
                </a:r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P=</a:t>
                </a:r>
                <a14:m>
                  <m:oMath xmlns:m="http://schemas.openxmlformats.org/officeDocument/2006/math">
                    <m:r>
                      <a:rPr lang="en-US" altLang="zh-CN" sz="60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60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6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eqArrPr>
                          <m:e>
                            <m:r>
                              <a:rPr lang="en-US" altLang="zh-CN" sz="6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6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1 </m:t>
                            </m:r>
                            <m:r>
                              <a:rPr lang="en-US" altLang="zh-CN" sz="6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6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4</m:t>
                            </m:r>
                          </m:e>
                          <m:e>
                            <m:r>
                              <a:rPr lang="en-US" altLang="zh-CN" sz="6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1 1</m:t>
                            </m:r>
                          </m:e>
                        </m:eqArr>
                      </m:e>
                    </m:d>
                    <m:r>
                      <a:rPr lang="zh-CN" altLang="en-US" sz="6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  <m:r>
                      <a:rPr lang="en-US" altLang="zh-CN" sz="6000" dirty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60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60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eqArrPr>
                          <m:e>
                            <m:r>
                              <a:rPr lang="en-US" altLang="zh-CN" sz="600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6000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1 0</m:t>
                            </m:r>
                          </m:e>
                          <m:e>
                            <m:r>
                              <a:rPr lang="en-US" altLang="zh-CN" sz="6000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0 2</m:t>
                            </m:r>
                          </m:e>
                        </m:eqArr>
                      </m:e>
                    </m:d>
                    <m:r>
                      <a:rPr lang="zh-CN" altLang="en-US" sz="60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</m:oMath>
                </a14:m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60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60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p>
                        <m:r>
                          <a:rPr lang="en-US" altLang="zh-CN" sz="60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11</m:t>
                        </m:r>
                      </m:sup>
                    </m:sSup>
                  </m:oMath>
                </a14:m>
                <a:endParaRPr lang="en-US" altLang="zh-CN" sz="60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endPara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endPara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endPara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endPara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indent="-742950">
                  <a:buFont typeface="+mj-ea"/>
                  <a:buAutoNum type="circleNumDbPlain"/>
                </a:pPr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975" y="542925"/>
                <a:ext cx="17926050" cy="25640096"/>
              </a:xfrm>
              <a:prstGeom prst="rect">
                <a:avLst/>
              </a:prstGeom>
              <a:blipFill rotWithShape="1">
                <a:blip r:embed="rId3"/>
                <a:stretch>
                  <a:fillRect l="-1224" t="-4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829" y="11041798"/>
            <a:ext cx="19615042" cy="257175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30C1BFF-B581-4636-A556-C6A3974ADDDF}"/>
              </a:ext>
            </a:extLst>
          </p:cNvPr>
          <p:cNvSpPr/>
          <p:nvPr/>
        </p:nvSpPr>
        <p:spPr>
          <a:xfrm>
            <a:off x="8803892" y="7757546"/>
            <a:ext cx="67762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A</a:t>
            </a:r>
            <a:r>
              <a:rPr lang="en-US" altLang="zh-CN" sz="5400" b="1" cap="none" spc="0" baseline="30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50</a:t>
            </a:r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=10</a:t>
            </a:r>
            <a:r>
              <a:rPr lang="en-US" altLang="zh-CN" sz="5400" b="1" cap="none" spc="0" baseline="30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25</a:t>
            </a:r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E;A</a:t>
            </a:r>
            <a:r>
              <a:rPr lang="en-US" altLang="zh-CN" sz="5400" b="1" cap="none" spc="0" baseline="30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51</a:t>
            </a:r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=10</a:t>
            </a:r>
            <a:r>
              <a:rPr lang="en-US" altLang="zh-CN" sz="5400" b="1" cap="none" spc="0" baseline="30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25</a:t>
            </a:r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A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1114B05-BD21-4549-BC48-D47B748511B5}"/>
                  </a:ext>
                </a:extLst>
              </p:cNvPr>
              <p:cNvSpPr/>
              <p:nvPr/>
            </p:nvSpPr>
            <p:spPr>
              <a:xfrm>
                <a:off x="18125413" y="7748275"/>
                <a:ext cx="6059223" cy="147835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5400" b="1" dirty="0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rgbClr val="FF0000"/>
                    </a:solidFill>
                  </a:rPr>
                  <a:t>A</a:t>
                </a:r>
                <a:r>
                  <a:rPr lang="en-US" altLang="zh-CN" sz="5400" b="1" baseline="30000" dirty="0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rgbClr val="FF0000"/>
                    </a:solidFill>
                  </a:rPr>
                  <a:t>11</a:t>
                </a:r>
                <a:r>
                  <a:rPr lang="en-US" altLang="zh-CN" sz="5400" b="1" dirty="0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rgbClr val="FF0000"/>
                    </a:solidFill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5400" b="1" i="1" smtClean="0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5400" b="1" i="1" smtClean="0">
                                <a:ln w="22225">
                                  <a:solidFill>
                                    <a:schemeClr val="accent2"/>
                                  </a:solidFill>
                                  <a:prstDash val="solid"/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5400" b="1" i="1" smtClean="0">
                                <a:ln w="22225">
                                  <a:solidFill>
                                    <a:schemeClr val="accent2"/>
                                  </a:solidFill>
                                  <a:prstDash val="solid"/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𝟐𝟕𝟑𝟏</m:t>
                            </m:r>
                            <m:r>
                              <a:rPr lang="en-US" altLang="zh-CN" sz="5400" b="1" i="1" smtClean="0">
                                <a:ln w="22225">
                                  <a:solidFill>
                                    <a:schemeClr val="accent2"/>
                                  </a:solidFill>
                                  <a:prstDash val="solid"/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5400" b="1" i="1" smtClean="0">
                                <a:ln w="22225">
                                  <a:solidFill>
                                    <a:schemeClr val="accent2"/>
                                  </a:solidFill>
                                  <a:prstDash val="solid"/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𝟐𝟕𝟑𝟐</m:t>
                            </m:r>
                          </m:e>
                          <m:e>
                            <m:r>
                              <a:rPr lang="en-US" altLang="zh-CN" sz="5400" b="1" i="1" smtClean="0">
                                <a:ln w="22225">
                                  <a:solidFill>
                                    <a:schemeClr val="accent2"/>
                                  </a:solidFill>
                                  <a:prstDash val="solid"/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5400" b="1" i="1" smtClean="0">
                                <a:ln w="22225">
                                  <a:solidFill>
                                    <a:schemeClr val="accent2"/>
                                  </a:solidFill>
                                  <a:prstDash val="solid"/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𝟔𝟖𝟑</m:t>
                            </m:r>
                            <m:r>
                              <a:rPr lang="en-US" altLang="zh-CN" sz="5400" b="1" i="1" smtClean="0">
                                <a:ln w="22225">
                                  <a:solidFill>
                                    <a:schemeClr val="accent2"/>
                                  </a:solidFill>
                                  <a:prstDash val="solid"/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altLang="zh-CN" sz="5400" b="1" i="1" smtClean="0">
                                <a:ln w="22225">
                                  <a:solidFill>
                                    <a:schemeClr val="accent2"/>
                                  </a:solidFill>
                                  <a:prstDash val="solid"/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𝟔𝟖𝟒</m:t>
                            </m:r>
                          </m:e>
                        </m:eqArr>
                      </m:e>
                    </m:d>
                  </m:oMath>
                </a14:m>
                <a:endParaRPr lang="zh-CN" altLang="en-US" sz="5400" b="1" cap="none" spc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0000"/>
                  </a:solidFill>
                  <a:effectLst/>
                </a:endParaRPr>
              </a:p>
            </p:txBody>
          </p:sp>
        </mc:Choice>
        <mc:Fallback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1114B05-BD21-4549-BC48-D47B748511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5413" y="7748275"/>
                <a:ext cx="6059223" cy="14783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1842A920-173F-45F7-B78B-E28CF9980C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942" y="4531694"/>
            <a:ext cx="7453988" cy="477283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3E78E5A-6C7C-4F14-AF95-4E0F689D0929}"/>
              </a:ext>
            </a:extLst>
          </p:cNvPr>
          <p:cNvSpPr/>
          <p:nvPr/>
        </p:nvSpPr>
        <p:spPr>
          <a:xfrm>
            <a:off x="16797366" y="3608364"/>
            <a:ext cx="8771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-E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500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86275" y="2794426"/>
            <a:ext cx="19926300" cy="10921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228975" y="542925"/>
                <a:ext cx="17926050" cy="20216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</a:t>
                </a:r>
                <a:r>
                  <a:rPr lang="zh-CN" altLang="en-US" sz="4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矩阵的计算：</a:t>
                </a:r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143000" indent="-1143000" algn="ctr">
                  <a:buFont typeface="+mj-ea"/>
                  <a:buAutoNum type="circleNumDbPlain"/>
                </a:pPr>
                <a:endPara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</a:t>
                </a:r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A,B,C</a:t>
                </a:r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阶方阵，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60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6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</m:d>
                    <m:r>
                      <a:rPr lang="en-US" altLang="zh-CN" sz="6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</m:oMath>
                </a14:m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60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6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60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</m:t>
                        </m:r>
                      </m:e>
                    </m:d>
                    <m:r>
                      <a:rPr lang="en-US" altLang="zh-CN" sz="6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</m:oMath>
                </a14:m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endPara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60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60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6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A</m:t>
                            </m:r>
                          </m:e>
                          <m:sup>
                            <m:r>
                              <a:rPr lang="en-US" altLang="zh-CN" sz="6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6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60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6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B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6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T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60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600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6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C</m:t>
                                </m:r>
                                <m:sSup>
                                  <m:sSupPr>
                                    <m:ctrlPr>
                                      <a:rPr lang="en-US" altLang="zh-CN" sz="60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60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B</m:t>
                                    </m:r>
                                  </m:e>
                                  <m:sup>
                                    <m:r>
                                      <a:rPr lang="en-US" altLang="zh-CN" sz="60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zh-CN" sz="6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+2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6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E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6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sz="6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60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600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600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600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60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60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C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60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−1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altLang="zh-CN" sz="60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T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 altLang="zh-CN" sz="6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A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6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6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endPara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endPara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endPara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endPara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indent="-742950">
                  <a:buFont typeface="+mj-ea"/>
                  <a:buAutoNum type="circleNumDbPlain"/>
                </a:pPr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975" y="542925"/>
                <a:ext cx="17926050" cy="20216688"/>
              </a:xfrm>
              <a:prstGeom prst="rect">
                <a:avLst/>
              </a:prstGeom>
              <a:blipFill rotWithShape="1">
                <a:blip r:embed="rId3"/>
                <a:stretch>
                  <a:fillRect l="-1224" t="-5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1" y="6547805"/>
            <a:ext cx="17525998" cy="426839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12619077"/>
            <a:ext cx="9424376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6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等价</a:t>
            </a:r>
            <a:r>
              <a:rPr lang="en-US" altLang="zh-CN" sz="6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-&gt;</a:t>
            </a:r>
            <a:r>
              <a:rPr lang="zh-CN" altLang="en-US" sz="6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秩相等，反之不可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D005B51-0055-4669-BDE1-8F0D1AFA6C9F}"/>
              </a:ext>
            </a:extLst>
          </p:cNvPr>
          <p:cNvSpPr/>
          <p:nvPr/>
        </p:nvSpPr>
        <p:spPr>
          <a:xfrm>
            <a:off x="15732690" y="5473005"/>
            <a:ext cx="14285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2</a:t>
            </a:r>
            <a:r>
              <a:rPr lang="en-US" altLang="zh-CN" sz="5400" b="1" cap="none" spc="0" baseline="30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N+1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69674C-8E23-48AB-BECB-69104A636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4800" y="8682003"/>
            <a:ext cx="12390798" cy="511528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500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86275" y="2794426"/>
            <a:ext cx="19926300" cy="1092157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28975" y="542925"/>
            <a:ext cx="17926050" cy="1732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矩阵的计算：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0" indent="-1143000" algn="ctr">
              <a:buFont typeface="+mj-ea"/>
              <a:buAutoNum type="circleNumDbPlain"/>
            </a:pPr>
            <a:endParaRPr lang="en-US" altLang="zh-CN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>
              <a:buFont typeface="+mj-ea"/>
              <a:buAutoNum type="circleNumDbPlain"/>
            </a:pP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291" y="2794426"/>
            <a:ext cx="22303418" cy="251459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" y="6191073"/>
            <a:ext cx="15411450" cy="697876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812047" y="5263278"/>
            <a:ext cx="101874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要记住</a:t>
            </a:r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A</a:t>
            </a:r>
            <a:r>
              <a:rPr lang="zh-CN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的伴随与</a:t>
            </a:r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A</a:t>
            </a:r>
            <a:r>
              <a:rPr lang="zh-CN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的转置的形式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02" name="image 1000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395700" y="0"/>
            <a:ext cx="7988300" cy="13716000"/>
          </a:xfrm>
          <a:prstGeom prst="rect">
            <a:avLst/>
          </a:prstGeom>
        </p:spPr>
      </p:pic>
      <p:pic>
        <p:nvPicPr>
          <p:cNvPr id="100003" name="image 1000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3810000"/>
            <a:ext cx="3073400" cy="6159500"/>
          </a:xfrm>
          <a:prstGeom prst="rect">
            <a:avLst/>
          </a:prstGeom>
        </p:spPr>
      </p:pic>
      <p:sp>
        <p:nvSpPr>
          <p:cNvPr id="100004" name="Object 100004"/>
          <p:cNvSpPr txBox="1"/>
          <p:nvPr/>
        </p:nvSpPr>
        <p:spPr>
          <a:xfrm>
            <a:off x="6216648" y="6073139"/>
            <a:ext cx="9956802" cy="1092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1828165">
              <a:defRPr lang="en-US" sz="3600" b="0" i="0" u="none" strike="noStrike" kern="1" spc="0" baseline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pPr>
            <a:r>
              <a:rPr lang="zh-CN" altLang="en-US" sz="72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第三章</a:t>
            </a:r>
            <a:r>
              <a:rPr lang="en-US" altLang="zh-CN" sz="72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72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矩阵的初等变换与线性方程组</a:t>
            </a:r>
            <a:endParaRPr lang="en-US" altLang="zh-CN" sz="72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005" name="Object 100005"/>
          <p:cNvSpPr txBox="1"/>
          <p:nvPr/>
        </p:nvSpPr>
        <p:spPr>
          <a:xfrm>
            <a:off x="21038734" y="6612635"/>
            <a:ext cx="2908300" cy="8001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5280" b="0" i="0" dirty="0">
                <a:solidFill>
                  <a:srgbClr val="252525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PRAT3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006" name="Object 100006"/>
          <p:cNvSpPr txBox="1"/>
          <p:nvPr/>
        </p:nvSpPr>
        <p:spPr>
          <a:xfrm>
            <a:off x="2764806" y="4858550"/>
            <a:ext cx="4800600" cy="3098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2000"/>
              </a:lnSpc>
            </a:pPr>
            <a:r>
              <a:rPr lang="en-US" sz="20000" b="0" i="0" dirty="0">
                <a:solidFill>
                  <a:srgbClr val="252525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500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86275" y="2794426"/>
            <a:ext cx="19926300" cy="10921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228975" y="706948"/>
                <a:ext cx="17926050" cy="229087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</a:t>
                </a:r>
                <a:r>
                  <a:rPr lang="zh-CN" altLang="en-US" sz="4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矩阵的初等变换：</a:t>
                </a:r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143000" indent="-1143000" algn="ctr">
                  <a:buFont typeface="+mj-ea"/>
                  <a:buAutoNum type="circleNumDbPlain"/>
                </a:pPr>
                <a:endPara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</a:t>
                </a:r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是可逆矩阵，将</a:t>
                </a:r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的第</a:t>
                </a:r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行的</a:t>
                </a:r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倍加到第</a:t>
                </a:r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行得</a:t>
                </a:r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，则（）：</a:t>
                </a:r>
                <a:endPara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143000" indent="-1143000" algn="ctr">
                  <a:buFont typeface="+mj-lt"/>
                  <a:buAutoNum type="alphaLcParenR"/>
                </a:pPr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60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6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p>
                        <m:r>
                          <a:rPr lang="zh-CN" altLang="en-US" sz="6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p>
                    <m:r>
                      <a:rPr lang="zh-CN" altLang="en-US" sz="60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的</m:t>
                    </m:r>
                    <m:r>
                      <a:rPr lang="zh-CN" altLang="en-US" sz="6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第</m:t>
                    </m:r>
                  </m:oMath>
                </a14:m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列的</a:t>
                </a:r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倍加到第</a:t>
                </a:r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列得到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60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6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</m:t>
                        </m:r>
                      </m:e>
                      <m:sup>
                        <m:r>
                          <a:rPr lang="zh-CN" altLang="en-US" sz="6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143000" indent="-1143000" algn="ctr">
                  <a:buFont typeface="+mj-lt"/>
                  <a:buAutoNum type="alphaLcParenR"/>
                </a:pPr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6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6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p>
                        <m:r>
                          <a:rPr lang="zh-CN" altLang="en-US" sz="6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p>
                    <m:r>
                      <a:rPr lang="zh-CN" altLang="en-US" sz="6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的第</m:t>
                    </m:r>
                  </m:oMath>
                </a14:m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列的</a:t>
                </a:r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-3</a:t>
                </a:r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倍加到第</a:t>
                </a:r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列得到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6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6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</m:t>
                        </m:r>
                      </m:e>
                      <m:sup>
                        <m:r>
                          <a:rPr lang="zh-CN" altLang="en-US" sz="6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sz="6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143000" indent="-1143000" algn="ctr">
                  <a:buFont typeface="+mj-lt"/>
                  <a:buAutoNum type="alphaLcParenR"/>
                </a:pPr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6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6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p>
                        <m:r>
                          <a:rPr lang="zh-CN" altLang="en-US" sz="6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p>
                    <m:r>
                      <a:rPr lang="zh-CN" altLang="en-US" sz="6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的第</m:t>
                    </m:r>
                    <m:r>
                      <a:rPr lang="en-US" altLang="zh-CN" sz="60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</m:oMath>
                </a14:m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列的</a:t>
                </a:r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倍加到第</a:t>
                </a:r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列得到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6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6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</m:t>
                        </m:r>
                      </m:e>
                      <m:sup>
                        <m:r>
                          <a:rPr lang="zh-CN" altLang="en-US" sz="6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sz="6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143000" indent="-1143000" algn="ctr">
                  <a:buFont typeface="+mj-lt"/>
                  <a:buAutoNum type="alphaLcParenR"/>
                </a:pPr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6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6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p>
                        <m:r>
                          <a:rPr lang="zh-CN" altLang="en-US" sz="6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p>
                    <m:r>
                      <a:rPr lang="zh-CN" altLang="en-US" sz="6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的第</m:t>
                    </m:r>
                    <m:r>
                      <a:rPr lang="en-US" altLang="zh-CN" sz="60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</m:oMath>
                </a14:m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列的</a:t>
                </a:r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-3</a:t>
                </a:r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倍加到第</a:t>
                </a:r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列得到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6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6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</m:t>
                        </m:r>
                      </m:e>
                      <m:sup>
                        <m:r>
                          <a:rPr lang="zh-CN" altLang="en-US" sz="6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sz="6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143000" indent="-1143000" algn="ctr">
                  <a:buFont typeface="+mj-lt"/>
                  <a:buAutoNum type="alphaLcParenR"/>
                </a:pPr>
                <a:endPara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endPara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endPara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indent="-742950">
                  <a:buFont typeface="+mj-ea"/>
                  <a:buAutoNum type="circleNumDbPlain"/>
                </a:pPr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975" y="706948"/>
                <a:ext cx="17926050" cy="22908707"/>
              </a:xfrm>
              <a:prstGeom prst="rect">
                <a:avLst/>
              </a:prstGeom>
              <a:blipFill>
                <a:blip r:embed="rId3"/>
                <a:stretch>
                  <a:fillRect l="-2075" t="-4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21AC4A0E-9192-45B1-8E79-880A73FB0BE6}"/>
              </a:ext>
            </a:extLst>
          </p:cNvPr>
          <p:cNvSpPr/>
          <p:nvPr/>
        </p:nvSpPr>
        <p:spPr>
          <a:xfrm>
            <a:off x="4486275" y="4474383"/>
            <a:ext cx="6078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d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500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86275" y="2794426"/>
            <a:ext cx="19926300" cy="1092157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14725" y="542925"/>
            <a:ext cx="17926050" cy="1732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矩阵的初等变换：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0" indent="-1143000" algn="ctr">
              <a:buFont typeface="+mj-ea"/>
              <a:buAutoNum type="circleNumDbPlain"/>
            </a:pPr>
            <a:endParaRPr lang="en-US" altLang="zh-CN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>
              <a:buFont typeface="+mj-ea"/>
              <a:buAutoNum type="circleNumDbPlain"/>
            </a:pP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751" y="2794426"/>
            <a:ext cx="19727998" cy="812714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0755971" y="3281660"/>
            <a:ext cx="6848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500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86275" y="2794426"/>
            <a:ext cx="19926300" cy="1092157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14725" y="542925"/>
            <a:ext cx="17926050" cy="1732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矩阵的初等变换：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0" indent="-1143000" algn="ctr">
              <a:buFont typeface="+mj-ea"/>
              <a:buAutoNum type="circleNumDbPlain"/>
            </a:pPr>
            <a:endParaRPr lang="en-US" altLang="zh-CN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>
              <a:buFont typeface="+mj-ea"/>
              <a:buAutoNum type="circleNumDbPlain"/>
            </a:pP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1006007" y="3281660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94426"/>
            <a:ext cx="23322116" cy="401040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19615" y="1504948"/>
            <a:ext cx="4621160" cy="447675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500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86275" y="2794426"/>
            <a:ext cx="19926300" cy="10921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228975" y="542925"/>
                <a:ext cx="17926050" cy="19103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</a:t>
                </a:r>
                <a:r>
                  <a:rPr lang="zh-CN" altLang="en-US" sz="4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：矩阵的化简：</a:t>
                </a:r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</a:t>
                </a:r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60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6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eqArrPr>
                          <m:e>
                            <m:r>
                              <a:rPr lang="en-US" altLang="zh-CN" sz="6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6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5 3 1</m:t>
                            </m:r>
                          </m:e>
                          <m:e>
                            <m:r>
                              <a:rPr lang="en-US" altLang="zh-CN" sz="6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2 </m:t>
                            </m:r>
                            <m:r>
                              <a:rPr lang="en-US" altLang="zh-CN" sz="6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6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1 1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）求可逆矩阵</a:t>
                </a:r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</a:t>
                </a:r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，使</a:t>
                </a:r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</a:t>
                </a:r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为行最简形矩阵</a:t>
                </a:r>
                <a:endPara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）求一个可逆矩阵</a:t>
                </a:r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</a:t>
                </a:r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，使</a:t>
                </a:r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60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6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6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T</m:t>
                        </m:r>
                      </m:sup>
                    </m:sSup>
                    <m:r>
                      <a:rPr lang="zh-CN" altLang="en-US" sz="6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为</m:t>
                    </m:r>
                  </m:oMath>
                </a14:m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行最简形矩阵</a:t>
                </a:r>
                <a:endPara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endPara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endPara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indent="-742950">
                  <a:buFont typeface="+mj-ea"/>
                  <a:buAutoNum type="circleNumDbPlain"/>
                </a:pPr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975" y="542925"/>
                <a:ext cx="17926050" cy="19103563"/>
              </a:xfrm>
              <a:prstGeom prst="rect">
                <a:avLst/>
              </a:prstGeom>
              <a:blipFill rotWithShape="1">
                <a:blip r:embed="rId3"/>
                <a:stretch>
                  <a:fillRect l="-1224" t="-5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0F828223-AD4D-4582-AB72-E191DB0E0F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5" t="10144" b="10230"/>
          <a:stretch/>
        </p:blipFill>
        <p:spPr>
          <a:xfrm rot="10800000">
            <a:off x="6007672" y="5764975"/>
            <a:ext cx="12368656" cy="775598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02" name="image 300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395700" y="0"/>
            <a:ext cx="7988300" cy="13716000"/>
          </a:xfrm>
          <a:prstGeom prst="rect">
            <a:avLst/>
          </a:prstGeom>
        </p:spPr>
      </p:pic>
      <p:pic>
        <p:nvPicPr>
          <p:cNvPr id="30003" name="image 300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3810000"/>
            <a:ext cx="3073400" cy="6159500"/>
          </a:xfrm>
          <a:prstGeom prst="rect">
            <a:avLst/>
          </a:prstGeom>
        </p:spPr>
      </p:pic>
      <p:sp>
        <p:nvSpPr>
          <p:cNvPr id="30004" name="Object 30004"/>
          <p:cNvSpPr txBox="1"/>
          <p:nvPr/>
        </p:nvSpPr>
        <p:spPr>
          <a:xfrm>
            <a:off x="6451599" y="5484510"/>
            <a:ext cx="8778875" cy="1092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/>
            <a:r>
              <a:rPr lang="zh-CN" altLang="en-US" sz="7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第一章</a:t>
            </a:r>
            <a:r>
              <a:rPr lang="en-US" altLang="zh-CN" sz="7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7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行列式</a:t>
            </a:r>
            <a:endParaRPr lang="en-US" altLang="zh-CN" sz="7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006" name="Object 30006"/>
          <p:cNvSpPr txBox="1"/>
          <p:nvPr/>
        </p:nvSpPr>
        <p:spPr>
          <a:xfrm>
            <a:off x="21034850" y="6638036"/>
            <a:ext cx="2844800" cy="8001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5280" b="0" i="0" dirty="0">
                <a:solidFill>
                  <a:srgbClr val="252525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PRAT1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007" name="Object 30007"/>
          <p:cNvSpPr txBox="1"/>
          <p:nvPr/>
        </p:nvSpPr>
        <p:spPr>
          <a:xfrm>
            <a:off x="2720356" y="4915550"/>
            <a:ext cx="4800600" cy="3098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2000"/>
              </a:lnSpc>
            </a:pPr>
            <a:r>
              <a:rPr lang="en-US" sz="20000" b="0" i="0" dirty="0">
                <a:solidFill>
                  <a:srgbClr val="252525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500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86275" y="2794426"/>
            <a:ext cx="19926300" cy="1092157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180977" y="1009854"/>
                <a:ext cx="24231598" cy="142268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endPara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endPara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320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320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altLang="zh-CN" sz="32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2−</m:t>
                                      </m:r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n-US" altLang="zh-CN" sz="32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5−</m:t>
                                  </m:r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−4</m:t>
                              </m:r>
                              <m:sSub>
                                <m:sSubPr>
                                  <m:ctrl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−4</m:t>
                              </m:r>
                              <m:sSub>
                                <m:sSubPr>
                                  <m:ctrl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5−</m:t>
                                  </m:r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=−</m:t>
                              </m:r>
                              <m:r>
                                <a:rPr lang="en-US" altLang="zh-CN" sz="320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endPara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sz="3200" i="1" dirty="0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何值时，此方程组有唯一解，无解或有无穷多解？并在有无穷多解时求其同解。</a:t>
                </a:r>
                <a:endPara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77" y="1009854"/>
                <a:ext cx="24231598" cy="14226843"/>
              </a:xfrm>
              <a:prstGeom prst="rect">
                <a:avLst/>
              </a:prstGeom>
              <a:blipFill>
                <a:blip r:embed="rId3"/>
                <a:stretch>
                  <a:fillRect l="-6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E57673EB-76D9-458D-A8A6-7F99B9E215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1" t="13958" b="14124"/>
          <a:stretch/>
        </p:blipFill>
        <p:spPr>
          <a:xfrm rot="10800000">
            <a:off x="1933571" y="5966592"/>
            <a:ext cx="13868404" cy="760904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500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86275" y="2794426"/>
            <a:ext cx="19926300" cy="10921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228975" y="542925"/>
                <a:ext cx="17926050" cy="185384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3.</a:t>
                </a:r>
                <a:r>
                  <a:rPr lang="zh-CN" altLang="en-US" sz="4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求解线性方程组：</a:t>
                </a:r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143000" indent="-1143000" algn="ctr">
                  <a:buFont typeface="+mj-ea"/>
                  <a:buAutoNum type="circleNumDbPlain"/>
                </a:pPr>
                <a:endPara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</a:t>
                </a:r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60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6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eqArrPr>
                          <m:e>
                            <m:r>
                              <a:rPr lang="en-US" altLang="zh-CN" sz="6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0 2 1</m:t>
                            </m:r>
                          </m:e>
                          <m:e>
                            <m:r>
                              <a:rPr lang="en-US" altLang="zh-CN" sz="6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2 </m:t>
                            </m:r>
                            <m:r>
                              <a:rPr lang="en-US" altLang="zh-CN" sz="6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6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1 </m:t>
                            </m:r>
                            <m:r>
                              <a:rPr lang="en-US" altLang="zh-CN" sz="6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6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3</m:t>
                            </m:r>
                          </m:e>
                          <m:e>
                            <m:r>
                              <a:rPr lang="en-US" altLang="zh-CN" sz="6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6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3 2 </m:t>
                            </m:r>
                            <m:r>
                              <a:rPr lang="en-US" altLang="zh-CN" sz="6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6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5</m:t>
                            </m:r>
                          </m:e>
                        </m:eqArr>
                      </m:e>
                    </m:d>
                    <m:r>
                      <a:rPr lang="zh-CN" altLang="en-US" sz="6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</m:oMath>
                </a14:m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60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6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eqArrPr>
                          <m:e>
                            <m:r>
                              <a:rPr lang="en-US" altLang="zh-CN" sz="6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1 2 </m:t>
                            </m:r>
                            <m:f>
                              <m:fPr>
                                <m:type m:val="skw"/>
                                <m:ctrlPr>
                                  <a:rPr lang="en-US" altLang="zh-CN" sz="60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60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altLang="zh-CN" sz="60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2</m:t>
                                </m:r>
                              </m:den>
                            </m:f>
                          </m:e>
                          <m:e>
                            <m:r>
                              <a:rPr lang="en-US" altLang="zh-CN" sz="6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6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2 1 </m:t>
                            </m:r>
                            <m:r>
                              <a:rPr lang="en-US" altLang="zh-CN" sz="6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6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3</m:t>
                            </m:r>
                          </m:e>
                        </m:eqArr>
                      </m:e>
                    </m:d>
                    <m:r>
                      <a:rPr lang="zh-CN" altLang="en-US" sz="6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</m:oMath>
                </a14:m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求</a:t>
                </a:r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使</a:t>
                </a:r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60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6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  <m:r>
                          <m:rPr>
                            <m:sty m:val="p"/>
                          </m:rPr>
                          <a:rPr lang="en-US" altLang="zh-CN" sz="6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E</m:t>
                        </m:r>
                        <m:r>
                          <a:rPr lang="en-US" altLang="zh-CN" sz="60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sz="6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</m:d>
                    <m:r>
                      <a:rPr lang="en-US" altLang="zh-CN" sz="6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</m:oMath>
                </a14:m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2B</a:t>
                </a:r>
              </a:p>
              <a:p>
                <a:pPr algn="ctr"/>
                <a:endPara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indent="-742950">
                  <a:buFont typeface="+mj-ea"/>
                  <a:buAutoNum type="circleNumDbPlain"/>
                </a:pPr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975" y="542925"/>
                <a:ext cx="17926050" cy="18538408"/>
              </a:xfrm>
              <a:prstGeom prst="rect">
                <a:avLst/>
              </a:prstGeom>
              <a:blipFill rotWithShape="1">
                <a:blip r:embed="rId3"/>
                <a:stretch>
                  <a:fillRect l="-1224" t="-592" r="-8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286625"/>
            <a:ext cx="13484860" cy="674243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3E62D02-75FC-4E35-A62C-90A962A0DE4F}"/>
              </a:ext>
            </a:extLst>
          </p:cNvPr>
          <p:cNvSpPr/>
          <p:nvPr/>
        </p:nvSpPr>
        <p:spPr>
          <a:xfrm>
            <a:off x="3688570" y="6858000"/>
            <a:ext cx="22621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列变换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500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86275" y="2794426"/>
            <a:ext cx="19926300" cy="1092157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28975" y="542925"/>
            <a:ext cx="17926050" cy="22560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关于矩阵的秩：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0" indent="-1143000" algn="ctr">
              <a:buFont typeface="+mj-ea"/>
              <a:buAutoNum type="circleNumDbPlain"/>
            </a:pPr>
            <a:endParaRPr lang="en-US" altLang="zh-CN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</a:t>
            </a:r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分别为</a:t>
            </a:r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矩阵，则齐次方程</a:t>
            </a:r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ABX=0</a:t>
            </a: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（）；</a:t>
            </a:r>
            <a:endParaRPr lang="en-US" altLang="zh-CN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0" indent="-1143000">
              <a:buFont typeface="+mj-lt"/>
              <a:buAutoNum type="alphaLcParenR"/>
            </a:pP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n&gt;m</a:t>
            </a: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时仅有零解；</a:t>
            </a:r>
            <a:endParaRPr lang="en-US" altLang="zh-CN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0" indent="-1143000">
              <a:buFont typeface="+mj-lt"/>
              <a:buAutoNum type="alphaLcParenR"/>
            </a:pP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m&gt;n</a:t>
            </a: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时必有非零解；</a:t>
            </a:r>
            <a:endParaRPr lang="en-US" altLang="zh-CN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0" indent="-1143000">
              <a:buFont typeface="+mj-lt"/>
              <a:buAutoNum type="alphaLcParenR"/>
            </a:pP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m&gt;n</a:t>
            </a: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时仅有零解；</a:t>
            </a:r>
            <a:endParaRPr lang="en-US" altLang="zh-CN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0" indent="-1143000">
              <a:buFont typeface="+mj-lt"/>
              <a:buAutoNum type="alphaLcParenR"/>
            </a:pP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n&gt;m</a:t>
            </a: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时必有非零解；</a:t>
            </a:r>
            <a:endParaRPr lang="en-US" altLang="zh-CN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0" indent="-1143000">
              <a:buFont typeface="+mj-lt"/>
              <a:buAutoNum type="alphaLcParenR"/>
            </a:pPr>
            <a:endParaRPr lang="en-US" altLang="zh-CN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0" indent="-1143000">
              <a:buFont typeface="+mj-lt"/>
              <a:buAutoNum type="alphaLcParenR"/>
            </a:pPr>
            <a:endParaRPr lang="en-US" altLang="zh-CN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>
              <a:buFont typeface="+mj-ea"/>
              <a:buAutoNum type="circleNumDbPlain"/>
            </a:pP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83B6F3C-17AF-4FD9-90C5-32D6036E1B0E}"/>
              </a:ext>
            </a:extLst>
          </p:cNvPr>
          <p:cNvSpPr/>
          <p:nvPr/>
        </p:nvSpPr>
        <p:spPr>
          <a:xfrm>
            <a:off x="3878415" y="4939010"/>
            <a:ext cx="6078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b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179FC1-082B-421C-A4DA-4B9ECB9819C9}"/>
              </a:ext>
            </a:extLst>
          </p:cNvPr>
          <p:cNvSpPr/>
          <p:nvPr/>
        </p:nvSpPr>
        <p:spPr>
          <a:xfrm>
            <a:off x="12051796" y="5367635"/>
            <a:ext cx="1057212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R(AB)&lt;=R(A)&lt;=n&lt;m=AB</a:t>
            </a:r>
            <a:r>
              <a:rPr lang="zh-CN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的列数</a:t>
            </a:r>
            <a:endParaRPr lang="en-US" altLang="zh-CN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  <a:p>
            <a:pPr algn="ctr"/>
            <a:r>
              <a:rPr lang="zh-CN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方程少，未知数多，必有非零解。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500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86275" y="2794426"/>
            <a:ext cx="19926300" cy="1092157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3228975" y="542925"/>
                <a:ext cx="17926050" cy="222683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</a:t>
                </a:r>
                <a:r>
                  <a:rPr lang="zh-CN" altLang="en-US" sz="4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关于矩阵的秩：</a:t>
                </a:r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143000" indent="-1143000" algn="ctr">
                  <a:buFont typeface="+mj-ea"/>
                  <a:buAutoNum type="circleNumDbPlain"/>
                </a:pPr>
                <a:endPara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设矩阵</a:t>
                </a:r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60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6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eqArrPr>
                          <m:e>
                            <m:r>
                              <a:rPr lang="en-US" altLang="zh-CN" sz="6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1 2 3 4</m:t>
                            </m:r>
                          </m:e>
                          <m:e>
                            <m:r>
                              <a:rPr lang="en-US" altLang="zh-CN" sz="6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0 1 </m:t>
                            </m:r>
                            <m:r>
                              <a:rPr lang="en-US" altLang="zh-CN" sz="6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6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2 </m:t>
                            </m:r>
                            <m:r>
                              <m:rPr>
                                <m:sty m:val="p"/>
                              </m:rPr>
                              <a:rPr lang="en-US" altLang="zh-CN" sz="6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b</m:t>
                            </m:r>
                          </m:e>
                          <m:e>
                            <m:r>
                              <a:rPr lang="en-US" altLang="zh-CN" sz="6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2 6 </m:t>
                            </m:r>
                            <m:r>
                              <m:rPr>
                                <m:sty m:val="p"/>
                              </m:rPr>
                              <a:rPr lang="en-US" altLang="zh-CN" sz="6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a</m:t>
                            </m:r>
                            <m:r>
                              <a:rPr lang="en-US" altLang="zh-CN" sz="6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 20</m:t>
                            </m:r>
                          </m:e>
                          <m:e>
                            <m:r>
                              <a:rPr lang="en-US" altLang="zh-CN" sz="6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5 12 3</m:t>
                            </m:r>
                            <m:r>
                              <m:rPr>
                                <m:sty m:val="p"/>
                              </m:rPr>
                              <a:rPr lang="en-US" altLang="zh-CN" sz="6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a</m:t>
                            </m:r>
                            <m:r>
                              <a:rPr lang="en-US" altLang="zh-CN" sz="60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</m:t>
                            </m:r>
                            <m:r>
                              <a:rPr lang="en-US" altLang="zh-CN" sz="6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5 44</m:t>
                            </m:r>
                            <m:r>
                              <a:rPr lang="en-US" altLang="zh-CN" sz="6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6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CN" sz="6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b</m:t>
                            </m:r>
                          </m:e>
                        </m:eqArr>
                      </m:e>
                    </m:d>
                    <m:r>
                      <a:rPr lang="zh-CN" altLang="en-US" sz="6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</m:oMath>
                </a14:m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求</a:t>
                </a:r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60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6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</m:d>
                    <m:r>
                      <a:rPr lang="zh-CN" altLang="en-US" sz="6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。</m:t>
                    </m:r>
                  </m:oMath>
                </a14:m>
                <a:endPara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a=2</a:t>
                </a:r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且</a:t>
                </a:r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b=6</a:t>
                </a:r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</a:t>
                </a:r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=2</a:t>
                </a:r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a=2</a:t>
                </a:r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且</a:t>
                </a:r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≠</a:t>
                </a:r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</a:t>
                </a:r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或者</a:t>
                </a:r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≠</a:t>
                </a:r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且</a:t>
                </a:r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b=6</a:t>
                </a:r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</a:t>
                </a:r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R(A)=3</a:t>
                </a:r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≠</a:t>
                </a:r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且</a:t>
                </a:r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≠</a:t>
                </a:r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</a:t>
                </a:r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</a:t>
                </a:r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=4</a:t>
                </a:r>
              </a:p>
              <a:p>
                <a:pPr marL="1143000" indent="-1143000">
                  <a:buFont typeface="+mj-lt"/>
                  <a:buAutoNum type="alphaLcParenR"/>
                </a:pPr>
                <a:endPara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indent="-742950">
                  <a:buFont typeface="+mj-ea"/>
                  <a:buAutoNum type="circleNumDbPlain"/>
                </a:pPr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975" y="542925"/>
                <a:ext cx="17926050" cy="22268340"/>
              </a:xfrm>
              <a:prstGeom prst="rect">
                <a:avLst/>
              </a:prstGeom>
              <a:blipFill>
                <a:blip r:embed="rId3"/>
                <a:stretch>
                  <a:fillRect l="-2075" t="-4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500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86275" y="2794426"/>
            <a:ext cx="19926300" cy="1092157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28975" y="542925"/>
            <a:ext cx="17926050" cy="1609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关于矩阵的秩：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0" indent="-1143000">
              <a:buFont typeface="+mj-lt"/>
              <a:buAutoNum type="alphaLcParenR"/>
            </a:pPr>
            <a:endParaRPr lang="en-US" altLang="zh-CN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>
              <a:buFont typeface="+mj-ea"/>
              <a:buAutoNum type="circleNumDbPlain"/>
            </a:pP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384" y="3129252"/>
            <a:ext cx="21777950" cy="398377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2099634" y="6396335"/>
            <a:ext cx="195926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031692" y="3472696"/>
            <a:ext cx="6848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384" y="7746830"/>
            <a:ext cx="12880786" cy="547286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326329" y="7742365"/>
            <a:ext cx="641714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B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500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86275" y="2794426"/>
            <a:ext cx="19926300" cy="1092157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28975" y="542925"/>
            <a:ext cx="17926050" cy="1702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关于矩阵的秩：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0" indent="-1143000" algn="ctr">
              <a:buFont typeface="+mj-ea"/>
              <a:buAutoNum type="circleNumDbPlain"/>
            </a:pPr>
            <a:endParaRPr lang="en-US" altLang="zh-CN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0" indent="-1143000">
              <a:buFont typeface="+mj-lt"/>
              <a:buAutoNum type="alphaLcParenR"/>
            </a:pPr>
            <a:endParaRPr lang="en-US" altLang="zh-CN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>
              <a:buFont typeface="+mj-ea"/>
              <a:buAutoNum type="circleNumDbPlain"/>
            </a:pP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651" y="2171689"/>
            <a:ext cx="17354548" cy="805817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5335748" y="4281785"/>
            <a:ext cx="6848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B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500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86275" y="2794426"/>
            <a:ext cx="19926300" cy="1092157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28975" y="542925"/>
            <a:ext cx="17926050" cy="1702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关于矩阵的秩：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0" indent="-1143000" algn="ctr">
              <a:buFont typeface="+mj-ea"/>
              <a:buAutoNum type="circleNumDbPlain"/>
            </a:pPr>
            <a:endParaRPr lang="en-US" altLang="zh-CN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0" indent="-1143000">
              <a:buFont typeface="+mj-lt"/>
              <a:buAutoNum type="alphaLcParenR"/>
            </a:pPr>
            <a:endParaRPr lang="en-US" altLang="zh-CN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>
              <a:buFont typeface="+mj-ea"/>
              <a:buAutoNum type="circleNumDbPlain"/>
            </a:pP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901" y="3025988"/>
            <a:ext cx="21084198" cy="50863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6478748" y="3395960"/>
            <a:ext cx="6848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D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7258310"/>
            <a:ext cx="23860125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若秩</a:t>
            </a:r>
            <a:r>
              <a:rPr lang="en-US" altLang="zh-CN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r(A)=n</a:t>
            </a:r>
            <a:r>
              <a:rPr lang="zh-CN" altLang="en-US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，说明行列式</a:t>
            </a:r>
            <a:r>
              <a:rPr lang="en-US" altLang="zh-CN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|A|≠0</a:t>
            </a:r>
            <a:r>
              <a:rPr lang="zh-CN" altLang="en-US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，说明</a:t>
            </a:r>
            <a:r>
              <a:rPr lang="en-US" altLang="zh-CN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|A*|≠0</a:t>
            </a:r>
            <a:r>
              <a:rPr lang="zh-CN" altLang="en-US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，所以这时候</a:t>
            </a:r>
            <a:r>
              <a:rPr lang="en-US" altLang="zh-CN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r(A*)=n</a:t>
            </a:r>
            <a:r>
              <a:rPr lang="zh-CN" altLang="en-US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36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b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若秩</a:t>
            </a:r>
            <a:r>
              <a:rPr lang="en-US" altLang="zh-CN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r(A)&lt;n-1</a:t>
            </a:r>
            <a:r>
              <a:rPr lang="zh-CN" altLang="en-US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，说明，行列式</a:t>
            </a:r>
            <a:r>
              <a:rPr lang="en-US" altLang="zh-CN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|A|=0</a:t>
            </a:r>
            <a:r>
              <a:rPr lang="zh-CN" altLang="en-US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，同时，矩阵</a:t>
            </a:r>
            <a:r>
              <a:rPr lang="en-US" altLang="zh-CN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中所有</a:t>
            </a:r>
            <a:r>
              <a:rPr lang="en-US" altLang="zh-CN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n-1</a:t>
            </a:r>
            <a:r>
              <a:rPr lang="zh-CN" altLang="en-US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阶子式均为</a:t>
            </a:r>
            <a:r>
              <a:rPr lang="en-US" altLang="zh-CN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，即行列式</a:t>
            </a:r>
            <a:r>
              <a:rPr lang="en-US" altLang="zh-CN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|A|</a:t>
            </a:r>
            <a:r>
              <a:rPr lang="zh-CN" altLang="en-US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的所有代数余子式均为</a:t>
            </a:r>
            <a:r>
              <a:rPr lang="en-US" altLang="zh-CN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，所以这时候</a:t>
            </a:r>
            <a:r>
              <a:rPr lang="en-US" altLang="zh-CN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r(A*)=0;</a:t>
            </a:r>
          </a:p>
          <a:p>
            <a:b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若秩</a:t>
            </a:r>
            <a:r>
              <a:rPr lang="en-US" altLang="zh-CN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r(A)=n-1</a:t>
            </a:r>
            <a:r>
              <a:rPr lang="zh-CN" altLang="en-US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，说明，行列式</a:t>
            </a:r>
            <a:r>
              <a:rPr lang="en-US" altLang="zh-CN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|A|=0</a:t>
            </a:r>
            <a:r>
              <a:rPr lang="zh-CN" altLang="en-US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，但是矩阵</a:t>
            </a:r>
            <a:r>
              <a:rPr lang="en-US" altLang="zh-CN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中存在</a:t>
            </a:r>
            <a:r>
              <a:rPr lang="en-US" altLang="zh-CN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n-1</a:t>
            </a:r>
            <a:r>
              <a:rPr lang="zh-CN" altLang="en-US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阶子式不为</a:t>
            </a:r>
            <a:r>
              <a:rPr lang="en-US" altLang="zh-CN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，对此有：</a:t>
            </a:r>
            <a:b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AA*=|A|E=0</a:t>
            </a:r>
            <a:b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从而</a:t>
            </a:r>
            <a:r>
              <a:rPr lang="en-US" altLang="zh-CN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r(A)+r(A*)</a:t>
            </a:r>
            <a:r>
              <a:rPr lang="zh-CN" altLang="en-US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小于或等于</a:t>
            </a:r>
            <a:r>
              <a:rPr lang="en-US" altLang="zh-CN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，也就是</a:t>
            </a:r>
            <a:r>
              <a:rPr lang="en-US" altLang="zh-CN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r(A*)</a:t>
            </a:r>
            <a:r>
              <a:rPr lang="zh-CN" altLang="en-US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小于或等于</a:t>
            </a:r>
            <a:r>
              <a:rPr lang="en-US" altLang="zh-CN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，又因为</a:t>
            </a:r>
            <a:r>
              <a:rPr lang="en-US" altLang="zh-CN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中存在</a:t>
            </a:r>
            <a:r>
              <a:rPr lang="en-US" altLang="zh-CN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n-1</a:t>
            </a:r>
            <a:r>
              <a:rPr lang="zh-CN" altLang="en-US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阶子式不为</a:t>
            </a:r>
            <a:r>
              <a:rPr lang="en-US" altLang="zh-CN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，所以</a:t>
            </a:r>
            <a:r>
              <a:rPr lang="en-US" altLang="zh-CN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Aij≠0</a:t>
            </a:r>
            <a:r>
              <a:rPr lang="zh-CN" altLang="en-US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，得</a:t>
            </a:r>
            <a:r>
              <a:rPr lang="en-US" altLang="zh-CN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r(A*)</a:t>
            </a:r>
            <a:r>
              <a:rPr lang="zh-CN" altLang="en-US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大于或等于</a:t>
            </a:r>
            <a:r>
              <a:rPr lang="en-US" altLang="zh-CN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，所以最后等于</a:t>
            </a:r>
            <a:r>
              <a:rPr lang="en-US" altLang="zh-CN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500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86275" y="2794426"/>
            <a:ext cx="19926300" cy="1092157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28975" y="542925"/>
            <a:ext cx="17926050" cy="1702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关于矩阵的秩：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0" indent="-1143000" algn="ctr">
              <a:buFont typeface="+mj-ea"/>
              <a:buAutoNum type="circleNumDbPlain"/>
            </a:pPr>
            <a:endParaRPr lang="en-US" altLang="zh-CN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0" indent="-1143000">
              <a:buFont typeface="+mj-lt"/>
              <a:buAutoNum type="alphaLcParenR"/>
            </a:pPr>
            <a:endParaRPr lang="en-US" altLang="zh-CN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>
              <a:buFont typeface="+mj-ea"/>
              <a:buAutoNum type="circleNumDbPlain"/>
            </a:pP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2" y="2794426"/>
            <a:ext cx="23107196" cy="675476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7962" y="5093600"/>
            <a:ext cx="727586" cy="134603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62992" y="7168611"/>
            <a:ext cx="1191546" cy="151650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02" name="image 1000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395700" y="0"/>
            <a:ext cx="7988300" cy="13716000"/>
          </a:xfrm>
          <a:prstGeom prst="rect">
            <a:avLst/>
          </a:prstGeom>
        </p:spPr>
      </p:pic>
      <p:pic>
        <p:nvPicPr>
          <p:cNvPr id="100003" name="image 1000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3810000"/>
            <a:ext cx="3073400" cy="6159500"/>
          </a:xfrm>
          <a:prstGeom prst="rect">
            <a:avLst/>
          </a:prstGeom>
        </p:spPr>
      </p:pic>
      <p:sp>
        <p:nvSpPr>
          <p:cNvPr id="100004" name="Object 100004"/>
          <p:cNvSpPr txBox="1"/>
          <p:nvPr/>
        </p:nvSpPr>
        <p:spPr>
          <a:xfrm>
            <a:off x="6216648" y="6073139"/>
            <a:ext cx="9956802" cy="1092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1828165">
              <a:defRPr lang="en-US" sz="3600" b="0" i="0" u="none" strike="noStrike" kern="1" spc="0" baseline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pPr>
            <a:r>
              <a:rPr lang="zh-CN" altLang="en-US" sz="72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证明题</a:t>
            </a:r>
            <a:endParaRPr lang="en-US" altLang="zh-CN" sz="72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005" name="Object 100005"/>
          <p:cNvSpPr txBox="1"/>
          <p:nvPr/>
        </p:nvSpPr>
        <p:spPr>
          <a:xfrm>
            <a:off x="21038734" y="6612635"/>
            <a:ext cx="2908300" cy="8001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5280" b="0" i="0" dirty="0">
                <a:solidFill>
                  <a:srgbClr val="252525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PRAT4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006" name="Object 100006"/>
          <p:cNvSpPr txBox="1"/>
          <p:nvPr/>
        </p:nvSpPr>
        <p:spPr>
          <a:xfrm>
            <a:off x="2764806" y="4858550"/>
            <a:ext cx="4800600" cy="3098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2000"/>
              </a:lnSpc>
            </a:pPr>
            <a:r>
              <a:rPr lang="en-US" sz="20000" dirty="0">
                <a:solidFill>
                  <a:srgbClr val="252525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sz="20000" b="0" i="0" dirty="0">
                <a:solidFill>
                  <a:srgbClr val="252525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500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86275" y="2794426"/>
            <a:ext cx="19926300" cy="10921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228975" y="542925"/>
                <a:ext cx="17926050" cy="241779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</a:t>
                </a:r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阶方阵</a:t>
                </a:r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满足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60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6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p>
                        <m:r>
                          <a:rPr lang="en-US" altLang="zh-CN" sz="6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p>
                    <m:r>
                      <a:rPr lang="en-US" altLang="zh-CN" sz="6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</m:oMath>
                </a14:m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2A-3E=0</a:t>
                </a:r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，证明</a:t>
                </a:r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60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6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  <m:r>
                          <a:rPr lang="en-US" altLang="zh-CN" sz="60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6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6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E</m:t>
                        </m:r>
                      </m:e>
                    </m:d>
                    <m:r>
                      <a:rPr lang="en-US" altLang="zh-CN" sz="6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</m:oMath>
                </a14:m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60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60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  <m:r>
                          <a:rPr lang="en-US" altLang="zh-CN" sz="60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60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  <m:r>
                          <m:rPr>
                            <m:sty m:val="p"/>
                          </m:rPr>
                          <a:rPr lang="en-US" altLang="zh-CN" sz="60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E</m:t>
                        </m:r>
                      </m:e>
                    </m:d>
                    <m:r>
                      <a:rPr lang="en-US" altLang="zh-CN" sz="60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</m:oMath>
                </a14:m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</a:t>
                </a:r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阶可逆矩阵，并且每行的元素之和均为常数</a:t>
                </a:r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，证明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60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6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p>
                        <m:r>
                          <a:rPr lang="en-US" altLang="zh-CN" sz="6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6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p>
                    </m:sSup>
                    <m:r>
                      <a:rPr lang="zh-CN" altLang="en-US" sz="6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的</m:t>
                    </m:r>
                  </m:oMath>
                </a14:m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每行元素之和为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60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6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6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</m:den>
                    </m:f>
                  </m:oMath>
                </a14:m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</a:t>
                </a:r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为列满秩矩阵，</a:t>
                </a:r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AB=C,</a:t>
                </a:r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证明线性方程组</a:t>
                </a:r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BX=0</a:t>
                </a:r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余</a:t>
                </a:r>
                <a:r>
                  <a:rPr lang="en-US" altLang="zh-CN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CX=0</a:t>
                </a:r>
                <a:r>
                  <a:rPr lang="zh-CN" altLang="en-US" sz="6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同解。</a:t>
                </a:r>
                <a:endPara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143000" indent="-1143000">
                  <a:buFont typeface="+mj-lt"/>
                  <a:buAutoNum type="alphaLcParenR"/>
                </a:pPr>
                <a:endParaRPr lang="en-US" altLang="zh-CN" sz="6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indent="-742950">
                  <a:buFont typeface="+mj-ea"/>
                  <a:buAutoNum type="circleNumDbPlain"/>
                </a:pPr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975" y="542925"/>
                <a:ext cx="17926050" cy="24177901"/>
              </a:xfrm>
              <a:prstGeom prst="rect">
                <a:avLst/>
              </a:prstGeom>
              <a:blipFill rotWithShape="1">
                <a:blip r:embed="rId3"/>
                <a:stretch>
                  <a:fillRect l="-2075" r="-5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500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86275" y="2794426"/>
            <a:ext cx="19926300" cy="10921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228975" y="542925"/>
                <a:ext cx="17926050" cy="19166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indent="-742950">
                  <a:buFont typeface="+mj-lt"/>
                  <a:buAutoNum type="arabicPeriod"/>
                </a:pPr>
                <a:r>
                  <a:rPr lang="zh-CN" altLang="en-US" sz="4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行列式的计算</a:t>
                </a:r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40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1 1 1 1</m:t>
                              </m:r>
                            </m:e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𝑎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 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𝑏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 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𝑐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 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𝑑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CN" sz="4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4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sz="4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2 </m:t>
                                  </m:r>
                                </m:sup>
                              </m:sSup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altLang="zh-CN" sz="4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4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CN" sz="4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altLang="zh-CN" sz="4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4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CN" sz="4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altLang="zh-CN" sz="4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4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altLang="zh-CN" sz="4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altLang="zh-CN" sz="4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4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sz="4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altLang="zh-CN" sz="4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4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CN" sz="4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altLang="zh-CN" sz="4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4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CN" sz="4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altLang="zh-CN" sz="4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4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altLang="zh-CN" sz="4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4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40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1 2 3 4 5</m:t>
                              </m:r>
                            </m:e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2 3 4 5 1</m:t>
                              </m:r>
                            </m:e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3 4 5 1 2</m:t>
                              </m:r>
                            </m:e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4 5 1 2 3</m:t>
                              </m:r>
                            </m:e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5 1 2 3 4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40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1 1 1 1</m:t>
                              </m:r>
                            </m:e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1 2 3 4</m:t>
                              </m:r>
                            </m:e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1 4 9 16</m:t>
                              </m:r>
                            </m:e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1 8 27 64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975" y="542925"/>
                <a:ext cx="17926050" cy="19166914"/>
              </a:xfrm>
              <a:prstGeom prst="rect">
                <a:avLst/>
              </a:prstGeom>
              <a:blipFill rotWithShape="1">
                <a:blip r:embed="rId3"/>
                <a:stretch>
                  <a:fillRect l="-1395" t="-8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CFB84FFD-7B27-4E8E-8C32-8BA20A8EBEA1}"/>
              </a:ext>
            </a:extLst>
          </p:cNvPr>
          <p:cNvSpPr/>
          <p:nvPr/>
        </p:nvSpPr>
        <p:spPr>
          <a:xfrm>
            <a:off x="13668911" y="6653510"/>
            <a:ext cx="26468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15</a:t>
            </a:r>
            <a:r>
              <a:rPr lang="zh-CN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*</a:t>
            </a:r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5</a:t>
            </a:r>
            <a:r>
              <a:rPr lang="zh-CN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*</a:t>
            </a:r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25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BBE53C4-C0DE-41BE-9DF7-5839D5F07D72}"/>
              </a:ext>
            </a:extLst>
          </p:cNvPr>
          <p:cNvSpPr/>
          <p:nvPr/>
        </p:nvSpPr>
        <p:spPr>
          <a:xfrm>
            <a:off x="14449425" y="10476548"/>
            <a:ext cx="9541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12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</p:spTree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500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86275" y="2794426"/>
            <a:ext cx="19926300" cy="1092157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DB1CD73-8A9E-456E-8CF2-04630F2196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63" t="-1908" r="29817" b="-1"/>
          <a:stretch/>
        </p:blipFill>
        <p:spPr>
          <a:xfrm rot="5400000">
            <a:off x="3018673" y="-543653"/>
            <a:ext cx="6992852" cy="127158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261BB13-8C74-41A5-89C9-120FFE31ABDC}"/>
              </a:ext>
            </a:extLst>
          </p:cNvPr>
          <p:cNvSpPr txBox="1"/>
          <p:nvPr/>
        </p:nvSpPr>
        <p:spPr>
          <a:xfrm>
            <a:off x="5057774" y="718798"/>
            <a:ext cx="5343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/>
              <a:t>证明题二答案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2105D0C-7D5C-4408-AA10-F0014F3075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81" t="47543" b="25691"/>
          <a:stretch/>
        </p:blipFill>
        <p:spPr>
          <a:xfrm rot="10800000">
            <a:off x="6109846" y="9787279"/>
            <a:ext cx="17936458" cy="367118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E05C821-639F-4F82-8CAB-76F1CAB6EDF2}"/>
              </a:ext>
            </a:extLst>
          </p:cNvPr>
          <p:cNvSpPr txBox="1"/>
          <p:nvPr/>
        </p:nvSpPr>
        <p:spPr>
          <a:xfrm>
            <a:off x="14449425" y="8760303"/>
            <a:ext cx="6896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/>
              <a:t>证明题三答案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45BC316-6BC2-4950-8BD7-6AF4FF1F11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09" t="50924" b="32086"/>
          <a:stretch/>
        </p:blipFill>
        <p:spPr>
          <a:xfrm rot="10800000">
            <a:off x="11013281" y="1549796"/>
            <a:ext cx="13399294" cy="174307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9596A83-C271-4F8D-ACFB-39E03C1F2EC5}"/>
              </a:ext>
            </a:extLst>
          </p:cNvPr>
          <p:cNvSpPr txBox="1"/>
          <p:nvPr/>
        </p:nvSpPr>
        <p:spPr>
          <a:xfrm>
            <a:off x="16703280" y="411021"/>
            <a:ext cx="70294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/>
              <a:t>证明题一答案</a:t>
            </a:r>
          </a:p>
          <a:p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219064675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500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86275" y="2794426"/>
            <a:ext cx="19926300" cy="1092157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025" y="2712470"/>
            <a:ext cx="17926050" cy="280438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135950" y="6396335"/>
            <a:ext cx="161121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证明秩等于一个常数的问题</a:t>
            </a:r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——</a:t>
            </a:r>
            <a:r>
              <a:rPr lang="zh-CN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类似高数的夹逼思想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699" y="8467518"/>
            <a:ext cx="21564602" cy="490811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B58FC9D-0B66-419E-B8B9-136C5D8E9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49527" y="544957"/>
            <a:ext cx="9315296" cy="35698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B588746-C3ED-467A-8D29-F5C5E9801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7540" y="9569134"/>
            <a:ext cx="11910790" cy="385055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500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86275" y="2794426"/>
            <a:ext cx="19926300" cy="109215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34" y="2794426"/>
            <a:ext cx="22762732" cy="365759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295" y="7113502"/>
            <a:ext cx="11895712" cy="35819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93032" y="7037882"/>
            <a:ext cx="11637534" cy="609226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02" name="image 1000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395700" y="0"/>
            <a:ext cx="7988300" cy="13716000"/>
          </a:xfrm>
          <a:prstGeom prst="rect">
            <a:avLst/>
          </a:prstGeom>
        </p:spPr>
      </p:pic>
      <p:pic>
        <p:nvPicPr>
          <p:cNvPr id="100003" name="image 1000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3810000"/>
            <a:ext cx="3073400" cy="6159500"/>
          </a:xfrm>
          <a:prstGeom prst="rect">
            <a:avLst/>
          </a:prstGeom>
        </p:spPr>
      </p:pic>
      <p:sp>
        <p:nvSpPr>
          <p:cNvPr id="100004" name="Object 100004"/>
          <p:cNvSpPr txBox="1"/>
          <p:nvPr/>
        </p:nvSpPr>
        <p:spPr>
          <a:xfrm>
            <a:off x="6216648" y="6073139"/>
            <a:ext cx="9956802" cy="1092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1828165">
              <a:defRPr lang="en-US" sz="3600" b="0" i="0" u="none" strike="noStrike" kern="1" spc="0" baseline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pPr>
            <a:r>
              <a:rPr lang="en-US" altLang="zh-CN" sz="72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72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数学考研真题</a:t>
            </a:r>
            <a:endParaRPr lang="en-US" altLang="zh-CN" sz="72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005" name="Object 100005"/>
          <p:cNvSpPr txBox="1"/>
          <p:nvPr/>
        </p:nvSpPr>
        <p:spPr>
          <a:xfrm>
            <a:off x="21038734" y="6612635"/>
            <a:ext cx="2908300" cy="8001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5280" b="0" i="0" dirty="0">
                <a:solidFill>
                  <a:srgbClr val="252525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PRAT5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006" name="Object 100006"/>
          <p:cNvSpPr txBox="1"/>
          <p:nvPr/>
        </p:nvSpPr>
        <p:spPr>
          <a:xfrm>
            <a:off x="2764806" y="4858550"/>
            <a:ext cx="4800600" cy="3098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2000"/>
              </a:lnSpc>
            </a:pPr>
            <a:r>
              <a:rPr lang="en-US" sz="20000" b="0" i="0" dirty="0">
                <a:solidFill>
                  <a:srgbClr val="252525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500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86275" y="2794426"/>
            <a:ext cx="19926300" cy="109215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3396" y="3257551"/>
            <a:ext cx="24690792" cy="194309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3022423" y="3305770"/>
            <a:ext cx="6848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008" y="6858000"/>
            <a:ext cx="21176184" cy="560069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500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86275" y="2794426"/>
            <a:ext cx="19926300" cy="1092157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73" y="388928"/>
            <a:ext cx="13449302" cy="524425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73" y="5330487"/>
            <a:ext cx="19297652" cy="868821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500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86275" y="2794426"/>
            <a:ext cx="19926300" cy="1092157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71800" y="611742"/>
            <a:ext cx="17926050" cy="13634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行列式的计算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496408"/>
            <a:ext cx="18497550" cy="711113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926972" y="10541899"/>
            <a:ext cx="1018740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6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三对角行列式计算</a:t>
            </a:r>
            <a:r>
              <a:rPr lang="en-US" altLang="zh-CN" sz="6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——</a:t>
            </a:r>
            <a:r>
              <a:rPr lang="zh-CN" altLang="en-US" sz="6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递推法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500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86275" y="2794426"/>
            <a:ext cx="19926300" cy="1092157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71800" y="611742"/>
            <a:ext cx="17926050" cy="13634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行列式的计算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 descr="D:\Download\QQ文件\MobileFile\新文档 2018-11-01 12.18.09_2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23"/>
          <a:stretch>
            <a:fillRect/>
          </a:stretch>
        </p:blipFill>
        <p:spPr>
          <a:xfrm>
            <a:off x="92710" y="3183255"/>
            <a:ext cx="12105640" cy="96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D:\Download\QQ文件\MobileFile\新文档 2018-11-01 12.18.09_2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50"/>
          <a:stretch>
            <a:fillRect/>
          </a:stretch>
        </p:blipFill>
        <p:spPr>
          <a:xfrm>
            <a:off x="12668885" y="1074420"/>
            <a:ext cx="12025630" cy="12708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500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86275" y="2794426"/>
            <a:ext cx="19926300" cy="1092157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71800" y="611742"/>
            <a:ext cx="17926050" cy="13634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行列式的计算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374107" y="11803312"/>
            <a:ext cx="1018740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6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三对角行列式计算</a:t>
            </a:r>
            <a:r>
              <a:rPr lang="en-US" altLang="zh-CN" sz="6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——</a:t>
            </a:r>
            <a:r>
              <a:rPr lang="zh-CN" altLang="en-US" sz="6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递推法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715" y="2270031"/>
            <a:ext cx="20097750" cy="917657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500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86275" y="2794426"/>
            <a:ext cx="19926300" cy="1092157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71800" y="611742"/>
            <a:ext cx="17926050" cy="13634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行列式的计算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374107" y="11803312"/>
            <a:ext cx="1018740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6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三对角行列式计算</a:t>
            </a:r>
            <a:r>
              <a:rPr lang="en-US" altLang="zh-CN" sz="6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——</a:t>
            </a:r>
            <a:r>
              <a:rPr lang="zh-CN" altLang="en-US" sz="6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递推法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11" y="3184758"/>
            <a:ext cx="12153898" cy="101409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7809" y="2680445"/>
            <a:ext cx="11849100" cy="1099133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049375" y="2051453"/>
            <a:ext cx="4924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证法二：化为上三角</a:t>
            </a:r>
          </a:p>
        </p:txBody>
      </p:sp>
      <p:sp>
        <p:nvSpPr>
          <p:cNvPr id="8" name="矩形 7"/>
          <p:cNvSpPr/>
          <p:nvPr/>
        </p:nvSpPr>
        <p:spPr>
          <a:xfrm>
            <a:off x="2055971" y="2046988"/>
            <a:ext cx="7109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两种数学归纳法的证明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500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86275" y="2794426"/>
            <a:ext cx="19926300" cy="1092157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28975" y="542925"/>
            <a:ext cx="17926050" cy="9941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行列式的计算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891" y="2571750"/>
            <a:ext cx="20447818" cy="405765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6564472" y="3256002"/>
            <a:ext cx="6848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D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500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86275" y="2794426"/>
            <a:ext cx="19926300" cy="1092157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28975" y="542925"/>
            <a:ext cx="17926050" cy="9941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行列式的计算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6751934" y="3256002"/>
            <a:ext cx="309880" cy="9220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22530" name="图片 225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555" y="1911985"/>
            <a:ext cx="12113260" cy="4264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31" name="图片 225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995" y="4515485"/>
            <a:ext cx="8484235" cy="87972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943</Words>
  <Application>Microsoft Office PowerPoint</Application>
  <PresentationFormat>自定义</PresentationFormat>
  <Paragraphs>605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0" baseType="lpstr">
      <vt:lpstr>Cambria Math</vt:lpstr>
      <vt:lpstr>微软雅黑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稿定设计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subject>www.gaoding.com</dc:subject>
  <dc:creator>稿定设计</dc:creator>
  <cp:lastModifiedBy>Administrator</cp:lastModifiedBy>
  <cp:revision>48</cp:revision>
  <dcterms:created xsi:type="dcterms:W3CDTF">2019-10-19T13:54:00Z</dcterms:created>
  <dcterms:modified xsi:type="dcterms:W3CDTF">2019-11-20T06:36:56Z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2052-11.1.0.9175</vt:lpwstr>
  </property>
</Properties>
</file>